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3"/>
  </p:handoutMasterIdLst>
  <p:sldIdLst>
    <p:sldId id="258" r:id="rId2"/>
  </p:sldIdLst>
  <p:sldSz cx="32918400" cy="21945600"/>
  <p:notesSz cx="7010400" cy="92964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217"/>
    <a:srgbClr val="D9541F"/>
    <a:srgbClr val="005789"/>
    <a:srgbClr val="015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99" autoAdjust="0"/>
  </p:normalViewPr>
  <p:slideViewPr>
    <p:cSldViewPr>
      <p:cViewPr varScale="1">
        <p:scale>
          <a:sx n="25" d="100"/>
          <a:sy n="25" d="100"/>
        </p:scale>
        <p:origin x="754" y="14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60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6E0552-56F8-44DA-BEED-5CCFFC301983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E041DF-C836-414F-96DD-36237A9FC9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25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S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920240" y="6583680"/>
            <a:ext cx="27157680" cy="13411200"/>
          </a:xfrm>
          <a:prstGeom prst="rect">
            <a:avLst/>
          </a:prstGeom>
        </p:spPr>
        <p:txBody>
          <a:bodyPr lIns="313502" tIns="156751" rIns="313502" bIns="156751"/>
          <a:lstStyle>
            <a:lvl1pPr marL="1175633" marR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6200" baseline="0">
                <a:solidFill>
                  <a:srgbClr val="005789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20240" y="4389120"/>
            <a:ext cx="27432000" cy="1706880"/>
          </a:xfrm>
          <a:prstGeom prst="rect">
            <a:avLst/>
          </a:prstGeom>
        </p:spPr>
        <p:txBody>
          <a:bodyPr lIns="313502" tIns="156751" rIns="313502" bIns="156751"/>
          <a:lstStyle>
            <a:lvl1pPr marL="0" indent="0">
              <a:buNone/>
              <a:defRPr sz="8200" baseline="0">
                <a:solidFill>
                  <a:srgbClr val="005789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" y="3048"/>
            <a:ext cx="32909256" cy="21939504"/>
          </a:xfrm>
          <a:prstGeom prst="rect">
            <a:avLst/>
          </a:prstGeom>
        </p:spPr>
      </p:pic>
      <p:pic>
        <p:nvPicPr>
          <p:cNvPr id="7" name="Picture 6" descr="health_system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0" y="631775"/>
            <a:ext cx="3962399" cy="14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0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S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" y="3048"/>
            <a:ext cx="32909256" cy="21939504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920240" y="6583680"/>
            <a:ext cx="27157680" cy="13411200"/>
          </a:xfrm>
          <a:prstGeom prst="rect">
            <a:avLst/>
          </a:prstGeom>
        </p:spPr>
        <p:txBody>
          <a:bodyPr lIns="313502" tIns="156751" rIns="313502" bIns="156751"/>
          <a:lstStyle>
            <a:lvl1pPr marL="1175633" marR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6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1175633" marR="0" lvl="0" indent="-1175633" algn="l" defTabSz="31350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</a:t>
            </a:r>
            <a:r>
              <a:rPr lang="en-US" dirty="0" smtClean="0"/>
              <a:t> </a:t>
            </a:r>
            <a:r>
              <a:rPr lang="en-US" dirty="0" err="1" smtClean="0"/>
              <a:t>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20240" y="4389120"/>
            <a:ext cx="27432000" cy="1706880"/>
          </a:xfrm>
          <a:prstGeom prst="rect">
            <a:avLst/>
          </a:prstGeom>
        </p:spPr>
        <p:txBody>
          <a:bodyPr lIns="313502" tIns="156751" rIns="313502" bIns="156751"/>
          <a:lstStyle>
            <a:lvl1pPr marL="0" indent="0">
              <a:buNone/>
              <a:defRPr sz="8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 smtClean="0"/>
          </a:p>
        </p:txBody>
      </p:sp>
      <p:pic>
        <p:nvPicPr>
          <p:cNvPr id="8" name="Picture 7" descr="health_system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0" y="631775"/>
            <a:ext cx="3962399" cy="14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7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34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</p:sldLayoutIdLst>
  <p:timing>
    <p:tnLst>
      <p:par>
        <p:cTn id="1" dur="indefinite" restart="never" nodeType="tmRoot"/>
      </p:par>
    </p:tnLst>
  </p:timing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Horizontal Scroll 28"/>
          <p:cNvSpPr/>
          <p:nvPr/>
        </p:nvSpPr>
        <p:spPr>
          <a:xfrm flipH="1">
            <a:off x="10789722" y="18271838"/>
            <a:ext cx="11548219" cy="3420674"/>
          </a:xfrm>
          <a:prstGeom prst="horizontalScroll">
            <a:avLst/>
          </a:prstGeom>
          <a:solidFill>
            <a:srgbClr val="D954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81" y="3169131"/>
            <a:ext cx="32184413" cy="79498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9762" y="222197"/>
            <a:ext cx="25859813" cy="1706880"/>
          </a:xfrm>
        </p:spPr>
        <p:txBody>
          <a:bodyPr/>
          <a:lstStyle/>
          <a:p>
            <a:r>
              <a:rPr lang="en-US" sz="7200" dirty="0" smtClean="0">
                <a:solidFill>
                  <a:schemeClr val="bg1"/>
                </a:solidFill>
              </a:rPr>
              <a:t>Reducing CDI at our Long Term Acute Care Hospital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589" y="3127931"/>
            <a:ext cx="18492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C. diff Rate/1000 </a:t>
            </a:r>
            <a:r>
              <a:rPr lang="en-US" sz="5400" b="1" dirty="0">
                <a:solidFill>
                  <a:srgbClr val="0070C0"/>
                </a:solidFill>
              </a:rPr>
              <a:t>P</a:t>
            </a:r>
            <a:r>
              <a:rPr lang="en-US" sz="5400" b="1" dirty="0" smtClean="0">
                <a:solidFill>
                  <a:srgbClr val="0070C0"/>
                </a:solidFill>
              </a:rPr>
              <a:t>t. Days by Month Aug 2010 – December 2017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212" y="11631552"/>
            <a:ext cx="9475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Interventions for Rise in C. diff Rates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8383" y="12466591"/>
            <a:ext cx="9395337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2014</a:t>
            </a:r>
          </a:p>
          <a:p>
            <a:r>
              <a:rPr lang="en-US" sz="3000" dirty="0" smtClean="0"/>
              <a:t>March: Probiotic yogurt offered to patients as an alternative to </a:t>
            </a:r>
            <a:r>
              <a:rPr lang="en-US" sz="3000" dirty="0" err="1"/>
              <a:t>L</a:t>
            </a:r>
            <a:r>
              <a:rPr lang="en-US" sz="3000" dirty="0" err="1" smtClean="0"/>
              <a:t>actobacillis</a:t>
            </a:r>
            <a:r>
              <a:rPr lang="en-US" sz="3000" dirty="0" smtClean="0"/>
              <a:t> GG</a:t>
            </a:r>
          </a:p>
          <a:p>
            <a:r>
              <a:rPr lang="en-US" sz="3000" dirty="0" smtClean="0"/>
              <a:t>October: </a:t>
            </a:r>
            <a:r>
              <a:rPr lang="en-US" sz="3000" dirty="0"/>
              <a:t>Initiated </a:t>
            </a:r>
            <a:r>
              <a:rPr lang="en-US" sz="3000" dirty="0" smtClean="0"/>
              <a:t>copper infused linen</a:t>
            </a:r>
            <a:endParaRPr lang="en-US" sz="3000" dirty="0"/>
          </a:p>
          <a:p>
            <a:r>
              <a:rPr lang="en-US" sz="3000" dirty="0" smtClean="0"/>
              <a:t>December: </a:t>
            </a:r>
            <a:r>
              <a:rPr lang="en-US" sz="3000" dirty="0"/>
              <a:t>Initiated </a:t>
            </a:r>
            <a:r>
              <a:rPr lang="en-US" sz="3000" dirty="0" err="1"/>
              <a:t>Doorside</a:t>
            </a:r>
            <a:r>
              <a:rPr lang="en-US" sz="3000" dirty="0"/>
              <a:t> Clinical rounding </a:t>
            </a:r>
            <a:r>
              <a:rPr lang="en-US" sz="3000" dirty="0" smtClean="0"/>
              <a:t>3x/week</a:t>
            </a:r>
          </a:p>
          <a:p>
            <a:endParaRPr lang="en-US" sz="3000" dirty="0" smtClean="0"/>
          </a:p>
          <a:p>
            <a:r>
              <a:rPr lang="en-US" sz="3000" b="1" dirty="0" smtClean="0"/>
              <a:t>2015</a:t>
            </a:r>
          </a:p>
          <a:p>
            <a:r>
              <a:rPr lang="en-US" sz="3000" dirty="0"/>
              <a:t>August: </a:t>
            </a:r>
            <a:r>
              <a:rPr lang="en-US" sz="3000" dirty="0" err="1"/>
              <a:t>C.diff</a:t>
            </a:r>
            <a:r>
              <a:rPr lang="en-US" sz="3000" dirty="0"/>
              <a:t> action plan</a:t>
            </a:r>
          </a:p>
          <a:p>
            <a:r>
              <a:rPr lang="en-US" sz="3000" dirty="0"/>
              <a:t>October: Competency validation on </a:t>
            </a:r>
            <a:r>
              <a:rPr lang="en-US" sz="3000" dirty="0" smtClean="0"/>
              <a:t>handwashing</a:t>
            </a:r>
          </a:p>
          <a:p>
            <a:endParaRPr lang="en-US" sz="3000" dirty="0" smtClean="0"/>
          </a:p>
          <a:p>
            <a:r>
              <a:rPr lang="en-US" sz="3000" b="1" dirty="0" smtClean="0"/>
              <a:t>2016</a:t>
            </a:r>
            <a:endParaRPr lang="en-US" sz="3000" b="1" dirty="0"/>
          </a:p>
          <a:p>
            <a:r>
              <a:rPr lang="en-US" sz="3000" dirty="0"/>
              <a:t>March: Larger </a:t>
            </a:r>
            <a:r>
              <a:rPr lang="en-US" sz="3000" dirty="0" err="1"/>
              <a:t>C.diff</a:t>
            </a:r>
            <a:r>
              <a:rPr lang="en-US" sz="3000" dirty="0"/>
              <a:t> signs in room</a:t>
            </a:r>
          </a:p>
          <a:p>
            <a:r>
              <a:rPr lang="en-US" sz="3000" dirty="0"/>
              <a:t>March: </a:t>
            </a:r>
            <a:r>
              <a:rPr lang="en-US" sz="3000" dirty="0" smtClean="0"/>
              <a:t>Changed </a:t>
            </a:r>
            <a:r>
              <a:rPr lang="en-US" sz="3000" dirty="0"/>
              <a:t>ATP standards to 75 down from 100</a:t>
            </a:r>
          </a:p>
          <a:p>
            <a:r>
              <a:rPr lang="en-US" sz="3000" dirty="0"/>
              <a:t>May:  Bleach all rooms twice weekly (EVS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July/August: </a:t>
            </a:r>
            <a:r>
              <a:rPr lang="en-US" sz="3000" dirty="0"/>
              <a:t>All beds replaced due to mechanical </a:t>
            </a:r>
            <a:r>
              <a:rPr lang="en-US" sz="3000" dirty="0" smtClean="0"/>
              <a:t>issues</a:t>
            </a:r>
          </a:p>
          <a:p>
            <a:endParaRPr lang="en-US" sz="3000" dirty="0" smtClean="0"/>
          </a:p>
          <a:p>
            <a:r>
              <a:rPr lang="en-US" sz="3000" b="1" dirty="0" smtClean="0"/>
              <a:t>2017</a:t>
            </a:r>
            <a:endParaRPr lang="en-US" sz="3000" b="1" dirty="0"/>
          </a:p>
          <a:p>
            <a:r>
              <a:rPr lang="en-US" sz="3000" dirty="0" smtClean="0"/>
              <a:t>January: </a:t>
            </a:r>
            <a:r>
              <a:rPr lang="en-US" sz="3000" dirty="0"/>
              <a:t>Switched to Lab ID of </a:t>
            </a:r>
            <a:r>
              <a:rPr lang="en-US" sz="3000" dirty="0" err="1"/>
              <a:t>C.diff</a:t>
            </a:r>
            <a:r>
              <a:rPr lang="en-US" sz="3000" dirty="0"/>
              <a:t> vs. clinical dx. (NHSN)</a:t>
            </a:r>
          </a:p>
          <a:p>
            <a:r>
              <a:rPr lang="en-US" sz="3000" dirty="0" smtClean="0"/>
              <a:t>June: </a:t>
            </a:r>
            <a:r>
              <a:rPr lang="en-US" sz="3000" dirty="0"/>
              <a:t>Initiated bed deck </a:t>
            </a:r>
            <a:r>
              <a:rPr lang="en-US" sz="3000" dirty="0" smtClean="0"/>
              <a:t>covers</a:t>
            </a:r>
          </a:p>
          <a:p>
            <a:r>
              <a:rPr lang="en-US" sz="3000" dirty="0" smtClean="0"/>
              <a:t>December: All </a:t>
            </a:r>
            <a:r>
              <a:rPr lang="en-US" sz="3000" dirty="0"/>
              <a:t>beds replaced due to system wide upgrade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2881674" y="14830383"/>
            <a:ext cx="89284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C. diff Action Plan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Proactive isolation until cleared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Antibiotics reviewed for indication and duration of use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Bleach cleaning for team station and common areas including computer keyboards and telephones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Enhanced cleaning of shared patient equipment between rooms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Clear delineation of roles for cleaning (HUCs vs. EVS)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Utilize when C. diff is above target goal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46144" y="11631552"/>
            <a:ext cx="964623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LTACH Patients are at high risk for C. diff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Longer hospital stay (average 28 days)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Often Immunocompromised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Many have Long-term antibiotic usage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dirty="0" smtClean="0"/>
              <a:t>Many have history of multiple hospitalizations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442091" y="11279441"/>
            <a:ext cx="9705780" cy="2828206"/>
            <a:chOff x="11049000" y="12390867"/>
            <a:chExt cx="9705780" cy="2828206"/>
          </a:xfrm>
        </p:grpSpPr>
        <p:sp>
          <p:nvSpPr>
            <p:cNvPr id="18" name="Horizontal Scroll 17"/>
            <p:cNvSpPr/>
            <p:nvPr/>
          </p:nvSpPr>
          <p:spPr>
            <a:xfrm>
              <a:off x="11049000" y="12390867"/>
              <a:ext cx="9705780" cy="2828206"/>
            </a:xfrm>
            <a:prstGeom prst="horizontalScroll">
              <a:avLst/>
            </a:prstGeom>
            <a:solidFill>
              <a:srgbClr val="D9541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04969" y="13081695"/>
              <a:ext cx="8514960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All patients on Contact Precautions </a:t>
              </a:r>
            </a:p>
            <a:p>
              <a:r>
                <a:rPr lang="en-US" sz="4400" b="1" dirty="0" smtClean="0">
                  <a:solidFill>
                    <a:schemeClr val="bg1"/>
                  </a:solidFill>
                </a:rPr>
                <a:t>December 2010 – December 2017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481218" y="14276040"/>
            <a:ext cx="9856723" cy="3916000"/>
            <a:chOff x="11045410" y="15909901"/>
            <a:chExt cx="9856723" cy="391600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49000" y="16281333"/>
              <a:ext cx="9853133" cy="354456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1045410" y="15909901"/>
              <a:ext cx="96340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chemeClr val="accent6"/>
                  </a:solidFill>
                </a:rPr>
                <a:t>C. diff </a:t>
              </a:r>
              <a:r>
                <a:rPr lang="en-US" sz="3600" b="1" dirty="0" smtClean="0">
                  <a:solidFill>
                    <a:schemeClr val="accent6"/>
                  </a:solidFill>
                </a:rPr>
                <a:t>Rate/1000 Pt</a:t>
              </a:r>
              <a:r>
                <a:rPr lang="en-US" sz="3600" b="1" dirty="0">
                  <a:solidFill>
                    <a:schemeClr val="accent6"/>
                  </a:solidFill>
                </a:rPr>
                <a:t>. </a:t>
              </a:r>
              <a:r>
                <a:rPr lang="en-US" sz="3600" b="1" dirty="0" smtClean="0">
                  <a:solidFill>
                    <a:schemeClr val="accent6"/>
                  </a:solidFill>
                </a:rPr>
                <a:t>Days by Fiscal Year </a:t>
              </a:r>
              <a:endParaRPr lang="en-US" sz="36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883035" y="18801523"/>
            <a:ext cx="10986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Lessons Learned: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Reduction in CDI correlated with environmental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factors with bed replacement.</a:t>
            </a:r>
            <a:endParaRPr lang="en-US" sz="44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 rot="444029">
            <a:off x="8478235" y="13801043"/>
            <a:ext cx="3819176" cy="4706931"/>
            <a:chOff x="8367906" y="14842979"/>
            <a:chExt cx="3900139" cy="4316369"/>
          </a:xfrm>
        </p:grpSpPr>
        <p:sp>
          <p:nvSpPr>
            <p:cNvPr id="25" name="Explosion 2 24"/>
            <p:cNvSpPr/>
            <p:nvPr/>
          </p:nvSpPr>
          <p:spPr>
            <a:xfrm rot="2322348">
              <a:off x="8367906" y="14842979"/>
              <a:ext cx="3900139" cy="4316369"/>
            </a:xfrm>
            <a:prstGeom prst="irregularSeal2">
              <a:avLst/>
            </a:prstGeom>
            <a:solidFill>
              <a:srgbClr val="E1721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26185" y="15816551"/>
              <a:ext cx="155844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71%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69017" y="16477943"/>
              <a:ext cx="354932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Reduction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21452" y="17154097"/>
              <a:ext cx="18614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>
                      <a:lumMod val="50000"/>
                    </a:schemeClr>
                  </a:solidFill>
                </a:rPr>
                <a:t>FY2017</a:t>
              </a:r>
              <a:endParaRPr lang="en-US" sz="44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4634383" y="1738463"/>
            <a:ext cx="112578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Brenda </a:t>
            </a:r>
            <a:r>
              <a:rPr lang="en-US" sz="4400" dirty="0" err="1" smtClean="0">
                <a:solidFill>
                  <a:schemeClr val="bg1"/>
                </a:solidFill>
              </a:rPr>
              <a:t>Heon</a:t>
            </a:r>
            <a:r>
              <a:rPr lang="en-US" sz="4400" dirty="0" smtClean="0">
                <a:solidFill>
                  <a:schemeClr val="bg1"/>
                </a:solidFill>
              </a:rPr>
              <a:t>, BSN, RN &amp; Tara </a:t>
            </a:r>
            <a:r>
              <a:rPr lang="en-US" sz="4400" dirty="0" err="1" smtClean="0">
                <a:solidFill>
                  <a:schemeClr val="bg1"/>
                </a:solidFill>
              </a:rPr>
              <a:t>Beuscher</a:t>
            </a:r>
            <a:r>
              <a:rPr lang="en-US" sz="4400" dirty="0" smtClean="0">
                <a:solidFill>
                  <a:schemeClr val="bg1"/>
                </a:solidFill>
              </a:rPr>
              <a:t>, DNP, RN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S poster templat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281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HS poster templates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Beuscher, Tara *HS</dc:creator>
  <cp:lastModifiedBy>Beuscher, Tara *HS</cp:lastModifiedBy>
  <cp:revision>60</cp:revision>
  <cp:lastPrinted>2018-01-11T20:51:45Z</cp:lastPrinted>
  <dcterms:created xsi:type="dcterms:W3CDTF">2014-11-19T20:34:05Z</dcterms:created>
  <dcterms:modified xsi:type="dcterms:W3CDTF">2018-01-26T22:46:08Z</dcterms:modified>
</cp:coreProperties>
</file>